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31C_1BE944B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686" r:id="rId2"/>
    <p:sldId id="802" r:id="rId3"/>
    <p:sldId id="623" r:id="rId4"/>
    <p:sldId id="773" r:id="rId5"/>
    <p:sldId id="774" r:id="rId6"/>
    <p:sldId id="775" r:id="rId7"/>
    <p:sldId id="786" r:id="rId8"/>
    <p:sldId id="776" r:id="rId9"/>
    <p:sldId id="777" r:id="rId10"/>
    <p:sldId id="778" r:id="rId11"/>
    <p:sldId id="779" r:id="rId12"/>
    <p:sldId id="782" r:id="rId13"/>
    <p:sldId id="783" r:id="rId14"/>
    <p:sldId id="784" r:id="rId15"/>
    <p:sldId id="785" r:id="rId16"/>
    <p:sldId id="787" r:id="rId17"/>
    <p:sldId id="788" r:id="rId18"/>
    <p:sldId id="789" r:id="rId19"/>
    <p:sldId id="790" r:id="rId20"/>
    <p:sldId id="791" r:id="rId21"/>
    <p:sldId id="792" r:id="rId22"/>
    <p:sldId id="794" r:id="rId23"/>
    <p:sldId id="795" r:id="rId24"/>
    <p:sldId id="796" r:id="rId25"/>
    <p:sldId id="797" r:id="rId26"/>
    <p:sldId id="798" r:id="rId27"/>
    <p:sldId id="799" r:id="rId28"/>
    <p:sldId id="800" r:id="rId29"/>
    <p:sldId id="801" r:id="rId30"/>
    <p:sldId id="60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071D00-6468-3589-82AF-2F9AA848CF29}" name="Utilisateur invité" initials="Ui" userId="Utilisateur invité" providerId="Windows Live"/>
  <p188:author id="{544E0B57-A659-72C2-08D8-4E16C0E21119}" name="Tridib Banik" initials="TB" userId="a21a68433431e8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31C_1BE944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B9B6AA-9579-414D-B54A-A5C439304550}" authorId="{F9071D00-6468-3589-82AF-2F9AA848CF29}" status="resolved" created="2025-08-27T23:00:47.535" complete="100000">
    <pc:sldMkLst xmlns:pc="http://schemas.microsoft.com/office/powerpoint/2013/main/command">
      <pc:docMk/>
      <pc:sldMk cId="468272309" sldId="796"/>
    </pc:sldMkLst>
    <p188:replyLst>
      <p188:reply id="{B95DD910-2EF2-4A91-8765-9E5B398BE478}" authorId="{544E0B57-A659-72C2-08D8-4E16C0E21119}" created="2025-08-30T17:41:29.895">
        <p188:txBody>
          <a:bodyPr/>
          <a:lstStyle/>
          <a:p>
            <a:r>
              <a:rPr lang="en-US"/>
              <a:t>Please let me know if the problem is resolved after you sign the NXP NDA.</a:t>
            </a:r>
          </a:p>
        </p188:txBody>
      </p188:reply>
    </p188:replyLst>
    <p188:txBody>
      <a:bodyPr/>
      <a:lstStyle/>
      <a:p>
        <a:r>
          <a:rPr lang="fr-FR"/>
          <a:t>Same issue as before, please check comment in: "Installation Guide to
Model-Based Design
Toolbox S32K3xx Series​"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96661-021E-4BD7-B649-9D9E964258AF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FC863-8C23-4144-89C3-BF928E62B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0A603-608F-8E75-8CBA-B8E3A1EAB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33316-3885-EE90-EB85-7DC5806BF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38CFF-A0EA-B697-B216-7A05C4275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Matlab Installing Tutorial – another section in the same PowerPoint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8FCF7-93B2-B7AB-D73D-00E5E1081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5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FreeMASTER</a:t>
            </a:r>
            <a:r>
              <a:rPr lang="en-US">
                <a:latin typeface="Calibri"/>
                <a:ea typeface="Calibri"/>
                <a:cs typeface="Calibri"/>
              </a:rPr>
              <a:t> User Guide: </a:t>
            </a:r>
            <a:r>
              <a:rPr lang="en-US">
                <a:latin typeface="Arial"/>
                <a:cs typeface="Arial"/>
              </a:rPr>
              <a:t>https://www.nxp.com/webapp/Download?colCode=FMSTERUG&amp;isHTMLorPDF=HTML</a:t>
            </a:r>
            <a:endParaRPr lang="en-US">
              <a:latin typeface="Arial"/>
              <a:ea typeface="Calibri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1621C-3EA7-C342-A130-13C6D43C8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97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2" y="13252"/>
            <a:ext cx="11580449" cy="6844749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 hasCustomPrompt="1"/>
          </p:nvPr>
        </p:nvSpPr>
        <p:spPr>
          <a:xfrm>
            <a:off x="2183625" y="489227"/>
            <a:ext cx="4341091" cy="2666171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Short Course Header Title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 hasCustomPrompt="1"/>
          </p:nvPr>
        </p:nvSpPr>
        <p:spPr>
          <a:xfrm>
            <a:off x="2183624" y="3100805"/>
            <a:ext cx="4073237" cy="9116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F7A3D-B6AA-9746-AAA6-BC1862049942}"/>
              </a:ext>
            </a:extLst>
          </p:cNvPr>
          <p:cNvSpPr/>
          <p:nvPr userDrawn="1"/>
        </p:nvSpPr>
        <p:spPr>
          <a:xfrm>
            <a:off x="9058449" y="5902679"/>
            <a:ext cx="3081825" cy="5701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461" y="4407135"/>
            <a:ext cx="1819563" cy="135917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67">
                <a:solidFill>
                  <a:srgbClr val="464F55"/>
                </a:solidFill>
              </a:defRPr>
            </a:lvl1pPr>
            <a:lvl2pPr marL="457189" indent="0">
              <a:buNone/>
              <a:defRPr sz="1467"/>
            </a:lvl2pPr>
            <a:lvl3pPr marL="914377" indent="0">
              <a:buNone/>
              <a:defRPr sz="1467"/>
            </a:lvl3pPr>
            <a:lvl4pPr marL="1371566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r>
              <a:rPr lang="en-US">
                <a:solidFill>
                  <a:schemeClr val="tx1"/>
                </a:solidFill>
              </a:rPr>
              <a:t>Course/ Series    ID Number/ Topic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ADC893D-5DAE-2740-823E-5532F759C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pic>
        <p:nvPicPr>
          <p:cNvPr id="26" name="Brighter World Logo" descr="Brighter World Logo">
            <a:extLst>
              <a:ext uri="{FF2B5EF4-FFF2-40B4-BE49-F238E27FC236}">
                <a16:creationId xmlns:a16="http://schemas.microsoft.com/office/drawing/2014/main" id="{C4BBA8B8-CC05-2842-859F-3CD382D88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cxnSp>
        <p:nvCxnSpPr>
          <p:cNvPr id="27" name="Brighter World Line">
            <a:extLst>
              <a:ext uri="{FF2B5EF4-FFF2-40B4-BE49-F238E27FC236}">
                <a16:creationId xmlns:a16="http://schemas.microsoft.com/office/drawing/2014/main" id="{B6BD6571-357F-604A-AE5F-B9732161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" y="6214887"/>
            <a:ext cx="8765405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D7B240-1009-CF42-8E3E-5F69A21BB812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814" y="385130"/>
            <a:ext cx="2924029" cy="2924029"/>
          </a:xfrm>
          <a:prstGeom prst="ellipse">
            <a:avLst/>
          </a:prstGeom>
        </p:spPr>
      </p:pic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06FE34FA-0C01-F744-A1DB-85C40D5DAE97}"/>
              </a:ext>
            </a:extLst>
          </p:cNvPr>
          <p:cNvSpPr txBox="1">
            <a:spLocks/>
          </p:cNvSpPr>
          <p:nvPr userDrawn="1"/>
        </p:nvSpPr>
        <p:spPr>
          <a:xfrm>
            <a:off x="2183620" y="557397"/>
            <a:ext cx="4341091" cy="266617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3429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52AA85B-69F2-6E42-9E53-CBFEF8902D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0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BD14-FAE2-1B47-9924-D9EA95AC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458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6386E-A5B4-D541-8911-5B9CDEB5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711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6C35B-86AB-874A-927F-48DE0A00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462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Right Content Placeholder" descr="a circle collage of images depicting an outdoor shot of McMaster Campus, a female McMaster researcher and two students working together on a laptop.">
            <a:extLst>
              <a:ext uri="{FF2B5EF4-FFF2-40B4-BE49-F238E27FC236}">
                <a16:creationId xmlns:a16="http://schemas.microsoft.com/office/drawing/2014/main" id="{30248AB6-EC2B-EC42-8CC9-F85070C6C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0012" y="1"/>
            <a:ext cx="5561989" cy="59702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CD412A-1E34-9D44-A825-0B1B7A2F4CFC}"/>
              </a:ext>
            </a:extLst>
          </p:cNvPr>
          <p:cNvSpPr/>
          <p:nvPr userDrawn="1"/>
        </p:nvSpPr>
        <p:spPr>
          <a:xfrm>
            <a:off x="6630013" y="246743"/>
            <a:ext cx="2615588" cy="258354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425BEE-B366-C846-BCCF-542617743099}"/>
              </a:ext>
            </a:extLst>
          </p:cNvPr>
          <p:cNvSpPr>
            <a:spLocks noChangeAspect="1"/>
          </p:cNvSpPr>
          <p:nvPr userDrawn="1"/>
        </p:nvSpPr>
        <p:spPr>
          <a:xfrm>
            <a:off x="8011887" y="1031691"/>
            <a:ext cx="4003200" cy="400038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0F56A3-A613-4544-8856-0CCE4264F48B}"/>
              </a:ext>
            </a:extLst>
          </p:cNvPr>
          <p:cNvSpPr/>
          <p:nvPr userDrawn="1"/>
        </p:nvSpPr>
        <p:spPr>
          <a:xfrm>
            <a:off x="6704093" y="3489231"/>
            <a:ext cx="2128393" cy="210231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A person sitting at a table&#10;&#10;Description automatically generated">
            <a:extLst>
              <a:ext uri="{FF2B5EF4-FFF2-40B4-BE49-F238E27FC236}">
                <a16:creationId xmlns:a16="http://schemas.microsoft.com/office/drawing/2014/main" id="{5E8E025F-5CA5-9F4A-A16D-B624F7E05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7847181" y="973710"/>
            <a:ext cx="4128745" cy="4128745"/>
          </a:xfrm>
          <a:prstGeom prst="ellipse">
            <a:avLst/>
          </a:prstGeom>
        </p:spPr>
      </p:pic>
      <p:pic>
        <p:nvPicPr>
          <p:cNvPr id="15" name="Picture 14" descr="A picture containing text, standing, wearing, person&#10;&#10;Description automatically generated">
            <a:extLst>
              <a:ext uri="{FF2B5EF4-FFF2-40B4-BE49-F238E27FC236}">
                <a16:creationId xmlns:a16="http://schemas.microsoft.com/office/drawing/2014/main" id="{760AB751-3A8E-584B-829D-9433D07FC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9"/>
          <a:stretch/>
        </p:blipFill>
        <p:spPr>
          <a:xfrm>
            <a:off x="6252503" y="287807"/>
            <a:ext cx="2553744" cy="2542479"/>
          </a:xfrm>
          <a:prstGeom prst="ellipse">
            <a:avLst/>
          </a:prstGeom>
        </p:spPr>
      </p:pic>
      <p:pic>
        <p:nvPicPr>
          <p:cNvPr id="16" name="Picture 15" descr="A person holding a map&#10;&#10;Description automatically generated">
            <a:extLst>
              <a:ext uri="{FF2B5EF4-FFF2-40B4-BE49-F238E27FC236}">
                <a16:creationId xmlns:a16="http://schemas.microsoft.com/office/drawing/2014/main" id="{B86254E5-2749-514B-8BA6-DA66A070D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5278" y="3507865"/>
            <a:ext cx="1988889" cy="1982768"/>
          </a:xfrm>
          <a:prstGeom prst="ellipse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F1F517-5472-D74B-B643-A9C38375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60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5472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6478B446-875C-924C-B8C0-8489DF0F4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225" y="787819"/>
            <a:ext cx="8118623" cy="4871175"/>
          </a:xfrm>
          <a:prstGeom prst="rect">
            <a:avLst/>
          </a:prstGeom>
        </p:spPr>
      </p:pic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33ABAF45-D29E-AA4B-BF09-99D4F47BF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2656" y="3611417"/>
            <a:ext cx="1542472" cy="20475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4D216-6689-3846-9E12-BF8F2F9A2F4E}"/>
              </a:ext>
            </a:extLst>
          </p:cNvPr>
          <p:cNvSpPr/>
          <p:nvPr userDrawn="1"/>
        </p:nvSpPr>
        <p:spPr>
          <a:xfrm>
            <a:off x="1787987" y="918278"/>
            <a:ext cx="2883604" cy="288360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A person sitting at a table&#10;&#10;Description automatically generated">
            <a:extLst>
              <a:ext uri="{FF2B5EF4-FFF2-40B4-BE49-F238E27FC236}">
                <a16:creationId xmlns:a16="http://schemas.microsoft.com/office/drawing/2014/main" id="{74AFD879-1DCA-0C46-8E97-7CA842D7FB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1608059" y="800929"/>
            <a:ext cx="3063532" cy="3063532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58832-0ED2-B743-9128-2B673D1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9336A17-8734-9148-87F3-9BC01108C2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6823" y="1135241"/>
            <a:ext cx="3427751" cy="39641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7238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579228" y="854075"/>
            <a:ext cx="4451351" cy="445134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314036" y="1991013"/>
            <a:ext cx="3168072" cy="11620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314036" y="3180774"/>
            <a:ext cx="3168072" cy="141893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766733" y="683492"/>
            <a:ext cx="6815667" cy="52000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12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12564" y="1721907"/>
            <a:ext cx="2982913" cy="2982912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2372" y="1720851"/>
            <a:ext cx="2982913" cy="2984500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467"/>
            </a:lvl1pPr>
          </a:lstStyle>
          <a:p>
            <a:pPr lvl="0"/>
            <a:r>
              <a:rPr lang="en-US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886807" y="1006369"/>
            <a:ext cx="6815667" cy="4505508"/>
          </a:xfrm>
        </p:spPr>
        <p:txBody>
          <a:bodyPr anchor="ctr" anchorCtr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</a:t>
            </a:r>
            <a:br>
              <a:rPr lang="en-US"/>
            </a:br>
            <a:r>
              <a:rPr lang="en-US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15673-FE47-9C43-98F7-0A5F31CE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1481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15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438400" y="1524029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90A02-DB55-3148-8E78-70755F9F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001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59220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943895" y="1490024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DC307C3C-53E6-5641-8681-5AA6DACC73C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58191" y="1497399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F5BD5-012C-3441-ACA7-7DB7FA24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829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6975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4E1E329F-CB38-3B45-88D9-C9D7D31ECC1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09630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D8A69C-7DBF-A74A-8AA1-9FD4C591C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242284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4CC57-8647-D848-B7D3-6D02D480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358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E8CA86-BD65-3E40-AE66-AA6F9D1721B9}"/>
              </a:ext>
            </a:extLst>
          </p:cNvPr>
          <p:cNvGrpSpPr/>
          <p:nvPr userDrawn="1"/>
        </p:nvGrpSpPr>
        <p:grpSpPr>
          <a:xfrm>
            <a:off x="-110835" y="-263235"/>
            <a:ext cx="12302836" cy="7121236"/>
            <a:chOff x="0" y="0"/>
            <a:chExt cx="9144000" cy="5143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10AD7B-AA3F-7B44-84F8-7E08888EF619}"/>
                </a:ext>
              </a:extLst>
            </p:cNvPr>
            <p:cNvSpPr/>
            <p:nvPr userDrawn="1"/>
          </p:nvSpPr>
          <p:spPr>
            <a:xfrm>
              <a:off x="0" y="4398745"/>
              <a:ext cx="9144000" cy="744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ADE579-8BE3-514C-B888-E59A5531BC93}"/>
                </a:ext>
              </a:extLst>
            </p:cNvPr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Background Picture">
              <a:extLst>
                <a:ext uri="{FF2B5EF4-FFF2-40B4-BE49-F238E27FC236}">
                  <a16:creationId xmlns:a16="http://schemas.microsoft.com/office/drawing/2014/main" id="{66BD5D4D-0EEF-E048-804B-1A1A0C5FB3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344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2B293-4919-6A43-861A-554D526C463C}"/>
              </a:ext>
            </a:extLst>
          </p:cNvPr>
          <p:cNvSpPr/>
          <p:nvPr userDrawn="1"/>
        </p:nvSpPr>
        <p:spPr>
          <a:xfrm>
            <a:off x="0" y="5875009"/>
            <a:ext cx="12067309" cy="993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EC2E2DE2-564F-F147-9B03-46BC01527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"/>
            <a:ext cx="12192000" cy="68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8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87057" y="-939508"/>
            <a:ext cx="5555052" cy="5555051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5018" y="661664"/>
            <a:ext cx="2705649" cy="2753784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Name, </a:t>
            </a:r>
            <a:br>
              <a:rPr lang="en-US"/>
            </a:br>
            <a:r>
              <a:rPr lang="en-US"/>
              <a:t>Title, </a:t>
            </a:r>
            <a:br>
              <a:rPr lang="en-US"/>
            </a:br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258104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Subtitle Placeholder">
            <a:extLst>
              <a:ext uri="{FF2B5EF4-FFF2-40B4-BE49-F238E27FC236}">
                <a16:creationId xmlns:a16="http://schemas.microsoft.com/office/drawing/2014/main" id="{6EF207CD-9AC8-B449-BF9F-7698F48836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01E3D76-FC1A-734D-865F-EA46C6A9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265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1FA089D6-24F4-DD46-8E59-D9DA80DD52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5E6162-1514-1545-A8B3-1F483F7F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63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2E3580F8-BDCC-4A48-B68A-16D1B32F4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E3C3E7-B1C2-ED4D-B607-2EC97555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2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6A16B-DC50-1842-836C-F886AF995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5ADC30D8-6888-504C-A3B9-F4BDA146BB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1566" y="1852080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89C0CE11-5098-E54E-A2EF-78D87AC634F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18458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8BB94563-C7F3-E946-A246-64E873848EA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99760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06097E37-3925-BC49-9EDE-977EC687DFE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81062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14233239-CC25-7746-809F-22A92FFB29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135" y="772750"/>
            <a:ext cx="11105888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57B48-9DF3-0940-BFA4-EC177B29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5" y="113805"/>
            <a:ext cx="11106633" cy="6589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3560CA4E-00F7-4B45-AC62-C718878701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565" y="3767334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DC190AB8-2915-9440-A26B-FFA9C9DAA7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4586" y="3755150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6E7972D4-FD07-E94D-8004-2F307919D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97606" y="3755149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F29AD589-F52A-0D49-994C-F58B160873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10451" y="3755147"/>
            <a:ext cx="2667573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3322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73BE-0E5A-134C-87BD-EA85D468E5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3416" y="5934482"/>
            <a:ext cx="2902507" cy="721333"/>
          </a:xfrm>
          <a:prstGeom prst="rect">
            <a:avLst/>
          </a:prstGeom>
        </p:spPr>
      </p:pic>
      <p:sp>
        <p:nvSpPr>
          <p:cNvPr id="8" name="Slide Number" descr="Slide Number">
            <a:extLst>
              <a:ext uri="{FF2B5EF4-FFF2-40B4-BE49-F238E27FC236}">
                <a16:creationId xmlns:a16="http://schemas.microsoft.com/office/drawing/2014/main" id="{E46B96B0-EDAC-BF41-B2AB-B45AE146A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00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5876CC-CEAE-6F4E-8589-90792A7F42DD}"/>
              </a:ext>
            </a:extLst>
          </p:cNvPr>
          <p:cNvSpPr/>
          <p:nvPr userDrawn="1"/>
        </p:nvSpPr>
        <p:spPr>
          <a:xfrm>
            <a:off x="0" y="1"/>
            <a:ext cx="12192000" cy="6205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37450B3-2EBF-024A-88E2-D044A2181B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7" name="Subtitle Placeholder" descr="Slide sub title">
            <a:extLst>
              <a:ext uri="{FF2B5EF4-FFF2-40B4-BE49-F238E27FC236}">
                <a16:creationId xmlns:a16="http://schemas.microsoft.com/office/drawing/2014/main" id="{DA2F17D8-6602-3A48-9847-E609F933ED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Content Placeholder" descr="Slide content">
            <a:extLst>
              <a:ext uri="{FF2B5EF4-FFF2-40B4-BE49-F238E27FC236}">
                <a16:creationId xmlns:a16="http://schemas.microsoft.com/office/drawing/2014/main" id="{CBFE6B52-EFDC-164F-B6FA-7937A9BAE3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7858" y="1421441"/>
            <a:ext cx="11708068" cy="4536015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0" name="Slide Number" descr="Slide Number">
            <a:extLst>
              <a:ext uri="{FF2B5EF4-FFF2-40B4-BE49-F238E27FC236}">
                <a16:creationId xmlns:a16="http://schemas.microsoft.com/office/drawing/2014/main" id="{DD7BDDC2-EBA0-8645-AED0-8A0B301A6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9016B-9983-7844-9F13-20432E68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93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4542" y="1737784"/>
            <a:ext cx="4451351" cy="445134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856" y="2142837"/>
            <a:ext cx="3223491" cy="1929348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3856" y="4076804"/>
            <a:ext cx="3223491" cy="1733384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02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3AEB246-7EAB-ED42-BCB8-6E09A2AB6404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67858" y="1137999"/>
            <a:ext cx="11708068" cy="4988165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6214887"/>
            <a:ext cx="8747209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07F423-E639-9842-B007-8546205B71DA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/>
  <p:txStyles>
    <p:titleStyle>
      <a:lvl1pPr algn="l" defTabSz="457189" rtl="0" eaLnBrk="1" latinLnBrk="0" hangingPunct="1">
        <a:lnSpc>
          <a:spcPct val="150000"/>
        </a:lnSpc>
        <a:spcBef>
          <a:spcPct val="0"/>
        </a:spcBef>
        <a:buNone/>
        <a:defRPr sz="2667" b="1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46934" indent="-28574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02977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168171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433364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31C_1BE944B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design/design-center/software/development-software/freemaster-run-time-debugging-tool:FREEMASTER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889A2-9C72-E012-DFFE-36C2B043F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B5CEB97-79B5-FEEC-44DD-381562A7D055}"/>
              </a:ext>
            </a:extLst>
          </p:cNvPr>
          <p:cNvSpPr/>
          <p:nvPr/>
        </p:nvSpPr>
        <p:spPr>
          <a:xfrm>
            <a:off x="1900276" y="153856"/>
            <a:ext cx="5625451" cy="5625451"/>
          </a:xfrm>
          <a:prstGeom prst="ellipse">
            <a:avLst/>
          </a:prstGeom>
          <a:solidFill>
            <a:srgbClr val="FFD5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080FD-97A3-B1D8-3E03-722E47B03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4960" y="1124879"/>
            <a:ext cx="5214832" cy="2483605"/>
          </a:xfrm>
        </p:spPr>
        <p:txBody>
          <a:bodyPr>
            <a:normAutofit/>
          </a:bodyPr>
          <a:lstStyle/>
          <a:p>
            <a:r>
              <a:rPr lang="en-US" sz="3733" dirty="0">
                <a:cs typeface="Arial"/>
              </a:rPr>
              <a:t>Installation Guide to </a:t>
            </a:r>
            <a:r>
              <a:rPr lang="en-US" sz="3733" dirty="0" err="1">
                <a:cs typeface="Arial"/>
              </a:rPr>
              <a:t>FreeMASTER</a:t>
            </a:r>
            <a:r>
              <a:rPr lang="en-US" sz="3733" dirty="0">
                <a:cs typeface="Arial"/>
              </a:rPr>
              <a:t> 3.2</a:t>
            </a:r>
            <a:endParaRPr lang="en-US" sz="3733" b="0" dirty="0">
              <a:cs typeface="Arial"/>
            </a:endParaRPr>
          </a:p>
          <a:p>
            <a:endParaRPr lang="en-US" sz="3733" dirty="0"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23D17A-E9C0-0137-C4EB-CAC9D86CCD9D}"/>
              </a:ext>
            </a:extLst>
          </p:cNvPr>
          <p:cNvSpPr/>
          <p:nvPr/>
        </p:nvSpPr>
        <p:spPr>
          <a:xfrm>
            <a:off x="2742700" y="3426314"/>
            <a:ext cx="4603496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67">
              <a:solidFill>
                <a:schemeClr val="tx1">
                  <a:lumMod val="75000"/>
                </a:schemeClr>
              </a:solidFill>
              <a:cs typeface="Arial" charset="0"/>
            </a:endParaRPr>
          </a:p>
          <a:p>
            <a:pPr>
              <a:lnSpc>
                <a:spcPts val="1867"/>
              </a:lnSpc>
            </a:pPr>
            <a:r>
              <a:rPr lang="en-US" sz="1267">
                <a:solidFill>
                  <a:schemeClr val="tx1">
                    <a:lumMod val="75000"/>
                  </a:schemeClr>
                </a:solidFill>
                <a:cs typeface="Arial" charset="0"/>
              </a:rPr>
              <a:t>                     </a:t>
            </a:r>
            <a:endParaRPr lang="en-US" sz="1267" i="1">
              <a:solidFill>
                <a:schemeClr val="tx1">
                  <a:lumMod val="75000"/>
                </a:schemeClr>
              </a:solidFill>
              <a:cs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DC42A1-E69A-0C10-159E-522DFC64BD2B}"/>
              </a:ext>
            </a:extLst>
          </p:cNvPr>
          <p:cNvCxnSpPr>
            <a:cxnSpLocks/>
          </p:cNvCxnSpPr>
          <p:nvPr/>
        </p:nvCxnSpPr>
        <p:spPr>
          <a:xfrm>
            <a:off x="1842004" y="3341036"/>
            <a:ext cx="515989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8414635-7B52-0276-FFF4-AC0B5C43F6D1}"/>
              </a:ext>
            </a:extLst>
          </p:cNvPr>
          <p:cNvSpPr/>
          <p:nvPr/>
        </p:nvSpPr>
        <p:spPr>
          <a:xfrm>
            <a:off x="849297" y="4056912"/>
            <a:ext cx="1943568" cy="1943568"/>
          </a:xfrm>
          <a:prstGeom prst="ellipse">
            <a:avLst/>
          </a:prstGeom>
          <a:solidFill>
            <a:srgbClr val="7AD1E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5F841-7196-FBF1-2D40-6297CEBC8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631" y="4339812"/>
            <a:ext cx="2028900" cy="1359173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72777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41439-4C4F-0C63-1209-C81CF612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31201-522A-2303-C652-13C308C7F8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10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96D78D-379B-BB5A-EB03-CF289738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9391D-6ED2-F116-E9B6-DC5853896363}"/>
              </a:ext>
            </a:extLst>
          </p:cNvPr>
          <p:cNvSpPr txBox="1"/>
          <p:nvPr/>
        </p:nvSpPr>
        <p:spPr>
          <a:xfrm>
            <a:off x="267858" y="643113"/>
            <a:ext cx="11523308" cy="1415772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8. In the pop-up window of “Do you want to allow this app to make changes to your device?”, press yes.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55C593-495F-F8A0-EC00-71A92C48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76" y="1440263"/>
            <a:ext cx="5212091" cy="45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1ECD3-EEE8-3085-6E3A-E04EEBEEF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6A6142-4E56-4293-0B5C-85F166045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11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66F6E-2B4F-4754-3C6D-6E9EEC19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9D714-332F-F3DE-E312-56EFD709161A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9. Please wait for a few seconds while the installation is getting ready.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BF9CDE1-564D-6549-5A0F-0B4180F2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496" y="2155939"/>
            <a:ext cx="7419033" cy="324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90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641D9-A934-4367-5503-80FEF94BC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FB24F-C265-55EC-358B-77029EE9D3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E13A2-45C7-C433-D5AC-F816710F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95182-704B-BCC7-3EBE-62B951EAA745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10. In the new </a:t>
            </a:r>
            <a:r>
              <a:rPr lang="en-US" sz="2000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 3.2 Installation window,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Next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 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674A48-BBE5-EADA-538A-5A9260FD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1" y="1540747"/>
            <a:ext cx="5764425" cy="43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3A23-CAB0-CB45-39DA-CB35D60CF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69DE2-1A2C-4BDB-3A70-006C754BD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14EF11-B373-1A96-A51F-87958507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03C2-57AA-CBB3-3CF7-F3591718597E}"/>
              </a:ext>
            </a:extLst>
          </p:cNvPr>
          <p:cNvSpPr txBox="1"/>
          <p:nvPr/>
        </p:nvSpPr>
        <p:spPr>
          <a:xfrm>
            <a:off x="267858" y="643113"/>
            <a:ext cx="11523308" cy="1415772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11. In 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 License Agreement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page, scroll all the way down, then check off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I accept the terms of the License Agreement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and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Next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shot of a computer software&#10;&#10;AI-generated content may be incorrect.">
            <a:extLst>
              <a:ext uri="{FF2B5EF4-FFF2-40B4-BE49-F238E27FC236}">
                <a16:creationId xmlns:a16="http://schemas.microsoft.com/office/drawing/2014/main" id="{F0AF6BA8-06A8-3D21-1DEE-8B61F75A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741" y="1750089"/>
            <a:ext cx="5218521" cy="39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9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27752-B64B-820D-C811-AE98B3EE1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42B83-9942-5EEE-06F3-E6260A0EC7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80342C-226C-8274-7555-65178250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6C70B-D8E5-4903-F94B-C563B5AAE384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12. In 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Choose Product Features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page,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Next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89CF93-8318-095F-F3B3-7AC0C036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810" y="1473758"/>
            <a:ext cx="5754383" cy="43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1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E947-05A0-FB4A-574C-A7D3C471B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715F7-E175-3A64-70EE-0045EA28F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7556D5-F13E-AEDE-BC57-40588E3A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97B6B-025A-4110-9598-B9BD14C182E4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13. In 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Choose Install Folder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page,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Next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A5A439-D0AC-DB83-74CC-B18E3865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15" y="1415143"/>
            <a:ext cx="6133420" cy="46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7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8120-6D9B-EF30-AE18-E1E2C4DE3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44723-7EAE-5236-2D36-F2F9B33AC4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1259-0795-3364-4258-C3956979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AA825-ACE2-9781-4914-FECB27ED3970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14. In 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Choose Shortcut Folder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page,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Next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5487BF-AAAF-75B4-FE5A-7F52F89E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87" y="1473758"/>
            <a:ext cx="5788040" cy="44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5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6630-EECA-290A-EC68-C8F86FFF0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686D5-BBE4-2005-0993-DFA48FB365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C020-FE75-3430-8A50-6C9D38F0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39FF3-6648-FDFB-CF75-4E78DF222831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15. In 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Pre-Installation Summary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page,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Install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3815D3-F2AA-46D3-CE92-27637AD4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65" y="1440263"/>
            <a:ext cx="5732137" cy="44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6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EBB-2DC6-EF46-0B08-07E9F6CD7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D123E-45CC-FEE2-EE7B-C6A21DE9C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D78D95-5FE0-B723-A0AE-F390FFD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97046-D529-FE88-1A97-AA32DA9B954D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16. Wait for a few minutes/seconds until the installation is over.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498D30-8FF3-D5B8-ADD9-8593110A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79" y="1448636"/>
            <a:ext cx="5956467" cy="45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68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6F56-A447-2202-3C5E-63737526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C85D7-6A04-A983-7DE5-AB28064A2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05C9AD-EA5E-DE1B-971E-BCADF67D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1E5C9-47A9-F705-F927-8A91827AB08B}"/>
              </a:ext>
            </a:extLst>
          </p:cNvPr>
          <p:cNvSpPr txBox="1"/>
          <p:nvPr/>
        </p:nvSpPr>
        <p:spPr>
          <a:xfrm>
            <a:off x="267858" y="643113"/>
            <a:ext cx="11523308" cy="800219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17. In 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Install Complete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page, press Done.</a:t>
            </a:r>
            <a:endParaRPr lang="en-US" sz="20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160B53-B5B2-1B8D-3463-1652306C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64" y="1448636"/>
            <a:ext cx="5922265" cy="45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4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3B8FF-6968-F288-1051-4F92D3AB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988C57-3C7D-CB25-32B7-467A7A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A1494-2FC1-3402-8F58-973A9448D61D}"/>
              </a:ext>
            </a:extLst>
          </p:cNvPr>
          <p:cNvSpPr txBox="1"/>
          <p:nvPr/>
        </p:nvSpPr>
        <p:spPr>
          <a:xfrm>
            <a:off x="368342" y="643113"/>
            <a:ext cx="11523308" cy="1723549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 dirty="0">
                <a:solidFill>
                  <a:srgbClr val="4C555C"/>
                </a:solidFill>
                <a:latin typeface="Arial" panose="020B0604020202020204"/>
              </a:rPr>
              <a:t>Introduction to </a:t>
            </a:r>
            <a:r>
              <a:rPr lang="en-US" sz="2400" b="1" dirty="0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endParaRPr lang="en-US" sz="2400" dirty="0">
              <a:solidFill>
                <a:srgbClr val="4C555C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 dirty="0" err="1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FreeMASTER</a:t>
            </a:r>
            <a:r>
              <a:rPr lang="en-US" sz="2000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 is a real-time data visualization GUI and debugging tool developed by NXP for embedded systems. </a:t>
            </a:r>
            <a:endParaRPr lang="en-US" sz="2400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It allows developers to monitor variables, tune parameters, and log data from microcontrollers without halting program execution.</a:t>
            </a:r>
            <a:endParaRPr lang="en-US" sz="2400" dirty="0">
              <a:solidFill>
                <a:srgbClr val="4C555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D7D46C-8F99-EDFA-DCC8-0AE63146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58517"/>
            <a:ext cx="12191999" cy="45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5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9A60-FFA4-2A6C-9BE7-8037DD450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60B29-049C-E2BC-6DCE-33E5320074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20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1F7C5-EA85-7196-E815-96B00FEF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7D230-3E28-7754-B4E7-4C215A86D62D}"/>
              </a:ext>
            </a:extLst>
          </p:cNvPr>
          <p:cNvSpPr txBox="1"/>
          <p:nvPr/>
        </p:nvSpPr>
        <p:spPr>
          <a:xfrm>
            <a:off x="267858" y="643113"/>
            <a:ext cx="11523308" cy="800219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Get and Activate License (Only for </a:t>
            </a:r>
            <a:r>
              <a:rPr lang="en-US" sz="2400" b="1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Search for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NXP login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 to your web browser.</a:t>
            </a:r>
            <a:endParaRPr lang="en-US" sz="200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8B812A-0439-5CDB-50EF-78FB341A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2" y="1562859"/>
            <a:ext cx="8683451" cy="41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6E7A5-A8BE-A5D8-C35B-0E4EF4FC0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7CEC32-AE59-C008-6BD5-29F90FD40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21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3784A0-15A4-2A7F-AB71-BA7A0173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8FE23-E772-8F19-63D0-118813970783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Get and Activate License (Only for </a:t>
            </a:r>
            <a:r>
              <a:rPr lang="en-US" sz="2400" b="1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>
              <a:solidFill>
                <a:srgbClr val="000000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Click on the first search result link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Sign in to NXP.com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 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3BD13851-1408-DEED-2137-48332019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438" y="1607737"/>
            <a:ext cx="6695741" cy="41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3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A33AE-6D9A-880D-C9B4-BD5197E9E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A37EC-BF92-EDC9-D8F7-0A74806D3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1B4587-E969-121B-6870-D302888E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29FD8-D943-AAFF-7E0F-77457691486E}"/>
              </a:ext>
            </a:extLst>
          </p:cNvPr>
          <p:cNvSpPr txBox="1"/>
          <p:nvPr/>
        </p:nvSpPr>
        <p:spPr>
          <a:xfrm>
            <a:off x="267858" y="643113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Get and Activate License (Only for </a:t>
            </a:r>
            <a:r>
              <a:rPr lang="en-US" sz="2400" b="1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>
              <a:solidFill>
                <a:srgbClr val="000000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Sign in using the correct login credentials (correct email address and password). 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E19D899-E76E-63E6-F9F7-227F2E1B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76" y="1712534"/>
            <a:ext cx="8239649" cy="34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9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F4BBC-1C6D-B3B6-9C57-32CEEEE4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D976A-256F-772C-22EF-A1FF2C5B4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823340-8501-E84E-6EB1-55DCD79B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555B8-9879-9CF4-68FE-EA3B6562B624}"/>
              </a:ext>
            </a:extLst>
          </p:cNvPr>
          <p:cNvSpPr txBox="1"/>
          <p:nvPr/>
        </p:nvSpPr>
        <p:spPr>
          <a:xfrm>
            <a:off x="267858" y="643113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Get and Activate License (Only for </a:t>
            </a:r>
            <a:r>
              <a:rPr lang="en-US" sz="2400" b="1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>
              <a:solidFill>
                <a:srgbClr val="000000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After successful sign in, in the new page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My NXP Account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from the top right corner. 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501BA42A-41EC-1311-737D-31616DBB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3" y="1505634"/>
            <a:ext cx="8490857" cy="43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7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44BD6-4C66-4C77-6457-2ED51F23C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7FCDF-720B-FF84-394B-2043E28E4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4FB32E-0E49-AEE6-76D6-EAFD8D97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835B-8451-1DE1-94E8-5445765625DB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 dirty="0">
                <a:solidFill>
                  <a:srgbClr val="4C555C"/>
                </a:solidFill>
                <a:latin typeface="Arial" panose="020B0604020202020204"/>
              </a:rPr>
              <a:t>Get and Activate License (Only for </a:t>
            </a:r>
            <a:r>
              <a:rPr lang="en-US" sz="2400" b="1" dirty="0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 dirty="0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 dirty="0">
                <a:solidFill>
                  <a:srgbClr val="4C555C"/>
                </a:solidFill>
                <a:latin typeface="Arial" panose="020B0604020202020204"/>
              </a:rPr>
              <a:t>Next click on </a:t>
            </a:r>
            <a:r>
              <a:rPr lang="en-US" sz="2000" i="1" dirty="0">
                <a:solidFill>
                  <a:srgbClr val="4C555C"/>
                </a:solidFill>
                <a:latin typeface="Arial" panose="020B0604020202020204"/>
              </a:rPr>
              <a:t>Software Licensing and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Support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</a:t>
            </a:r>
            <a:endParaRPr lang="en-US" sz="2000" dirty="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 dirty="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shot of a website&#10;&#10;AI-generated content may be incorrect.">
            <a:extLst>
              <a:ext uri="{FF2B5EF4-FFF2-40B4-BE49-F238E27FC236}">
                <a16:creationId xmlns:a16="http://schemas.microsoft.com/office/drawing/2014/main" id="{0C55255D-96E2-7CD9-4853-D94AF39A7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34" y="2039572"/>
            <a:ext cx="9403583" cy="27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23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74D79-F64C-7695-3F3B-F1D813A4C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88549-4978-10EE-174E-2E439778E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6CB989-FE24-4069-A583-D9FF0CCC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458DE-4B05-A472-BCF4-0EEB7B6CD9D9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Get and Activate License (Only for </a:t>
            </a:r>
            <a:r>
              <a:rPr lang="en-US" sz="2400" b="1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>
              <a:solidFill>
                <a:srgbClr val="000000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In the next page, click on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View accounts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  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25D87F-ED3F-F6BF-0FCF-AE028302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44" y="1891761"/>
            <a:ext cx="10039979" cy="338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F288-47ED-0ADE-AF09-25D0E650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AB98B-AA04-E891-9E2B-78A0A1324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DEAA21-5A4F-308A-70C0-368A4A3D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0B5F0-A961-D0EC-9DF2-7E5829823A16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 dirty="0">
                <a:solidFill>
                  <a:srgbClr val="4C555C"/>
                </a:solidFill>
                <a:latin typeface="Arial" panose="020B0604020202020204"/>
              </a:rPr>
              <a:t>Get and Activate License (Only for </a:t>
            </a:r>
            <a:r>
              <a:rPr lang="en-US" sz="2400" b="1" dirty="0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 dirty="0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 dirty="0">
                <a:solidFill>
                  <a:srgbClr val="4C555C"/>
                </a:solidFill>
                <a:latin typeface="Arial" panose="020B0604020202020204"/>
              </a:rPr>
              <a:t>In the next page, click on </a:t>
            </a:r>
            <a:r>
              <a:rPr lang="en-US" sz="2000" i="1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Automotive SW - </a:t>
            </a:r>
            <a:r>
              <a:rPr lang="en-US" sz="2000" i="1" dirty="0" err="1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FreeMASTER</a:t>
            </a:r>
            <a:r>
              <a:rPr lang="en-US" sz="2000" i="1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 Lite</a:t>
            </a:r>
            <a:r>
              <a:rPr lang="en-US" sz="2000" dirty="0">
                <a:solidFill>
                  <a:srgbClr val="4C555C"/>
                </a:solidFill>
                <a:latin typeface="Arial" panose="020B0604020202020204"/>
              </a:rPr>
              <a:t>. </a:t>
            </a:r>
            <a:endParaRPr lang="en-US" sz="2000" dirty="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 dirty="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shot of a product information page&#10;&#10;AI-generated content may be incorrect.">
            <a:extLst>
              <a:ext uri="{FF2B5EF4-FFF2-40B4-BE49-F238E27FC236}">
                <a16:creationId xmlns:a16="http://schemas.microsoft.com/office/drawing/2014/main" id="{277D8EE6-4C6F-F6DD-B21E-18CC7DB23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629" y="1473759"/>
            <a:ext cx="5804763" cy="45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7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D8A30-61C5-EA27-2BD7-19896BB1B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13B2E-0CC5-1CCE-9F73-7A38661990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C993E-8967-8A36-5AC1-926C0C7D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97018-34AA-FE61-1188-C1289C9CA8E7}"/>
              </a:ext>
            </a:extLst>
          </p:cNvPr>
          <p:cNvSpPr txBox="1"/>
          <p:nvPr/>
        </p:nvSpPr>
        <p:spPr>
          <a:xfrm>
            <a:off x="267858" y="643112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Get and Activate License (Only for </a:t>
            </a:r>
            <a:r>
              <a:rPr lang="en-US" sz="2400" b="1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>
              <a:solidFill>
                <a:srgbClr val="000000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In the next page, press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 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I Agree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 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software application&#10;&#10;AI-generated content may be incorrect.">
            <a:extLst>
              <a:ext uri="{FF2B5EF4-FFF2-40B4-BE49-F238E27FC236}">
                <a16:creationId xmlns:a16="http://schemas.microsoft.com/office/drawing/2014/main" id="{7F5F3BB4-D298-8356-02C1-4EDFB019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38" y="1507252"/>
            <a:ext cx="5781545" cy="43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1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65655-4541-6C86-3243-2F56D9D52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53622-05BE-C261-A4CD-53D040EE1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586653-9D2A-035D-12E7-967E5A81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38AD6-36F0-5AAB-6661-8A8A6BEB0A47}"/>
              </a:ext>
            </a:extLst>
          </p:cNvPr>
          <p:cNvSpPr txBox="1"/>
          <p:nvPr/>
        </p:nvSpPr>
        <p:spPr>
          <a:xfrm>
            <a:off x="267858" y="643113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Get and Activate License (Only for </a:t>
            </a:r>
            <a:r>
              <a:rPr lang="en-US" sz="2400" b="1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>
              <a:solidFill>
                <a:srgbClr val="000000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In the next page, press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 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License Keys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which is the second tab on the top. 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60ED63-4327-C01C-1D7A-76CAC521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87" y="1565868"/>
            <a:ext cx="6054301" cy="40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9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79C2-DB33-931C-4D65-6E003F0F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E79C9-BF51-78CF-2293-4FF880BF4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A727DD-A721-EB97-A0F5-F9E4ED0A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0BE12-5EF2-AE16-2CB9-3AAF2FB0174D}"/>
              </a:ext>
            </a:extLst>
          </p:cNvPr>
          <p:cNvSpPr txBox="1"/>
          <p:nvPr/>
        </p:nvSpPr>
        <p:spPr>
          <a:xfrm>
            <a:off x="267858" y="643113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Get and Activate License (Only for </a:t>
            </a:r>
            <a:r>
              <a:rPr lang="en-US" sz="2400" b="1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 Lite)</a:t>
            </a:r>
            <a:endParaRPr lang="en-US" sz="2400">
              <a:solidFill>
                <a:srgbClr val="000000"/>
              </a:solidFill>
              <a:latin typeface="Arial" panose="020B0604020202020204"/>
            </a:endParaRPr>
          </a:p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From this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License Information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page, copy the activation code using </a:t>
            </a:r>
            <a:r>
              <a:rPr lang="en-US" sz="2000" err="1">
                <a:solidFill>
                  <a:srgbClr val="4C555C"/>
                </a:solidFill>
                <a:latin typeface="Arial" panose="020B0604020202020204"/>
              </a:rPr>
              <a:t>ctrl+c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 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defTabSz="609585"/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8DBF5F-E3FB-DEC8-0881-20289E06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837" y="1607737"/>
            <a:ext cx="5710721" cy="432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6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3B8FF-6968-F288-1051-4F92D3AB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988C57-3C7D-CB25-32B7-467A7A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335B6B-7855-D3C3-78BC-7B99583A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40" y="2086231"/>
            <a:ext cx="11312769" cy="3254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1494-2FC1-3402-8F58-973A9448D61D}"/>
              </a:ext>
            </a:extLst>
          </p:cNvPr>
          <p:cNvSpPr txBox="1"/>
          <p:nvPr/>
        </p:nvSpPr>
        <p:spPr>
          <a:xfrm>
            <a:off x="368342" y="643113"/>
            <a:ext cx="11523308" cy="1107996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marL="457189" indent="-457189" defTabSz="609585">
              <a:buFontTx/>
              <a:buAutoNum type="arabicPeriod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Search for 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hlinkClick r:id="rId3"/>
              </a:rPr>
              <a:t>https://www.nxp.com/design/design-center/software/development-software/freemaster-run-time-debugging-tool:FREEMASTER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on your web browser.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07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E33101-3C38-C5F2-9378-C119F28C060D}"/>
              </a:ext>
            </a:extLst>
          </p:cNvPr>
          <p:cNvSpPr txBox="1">
            <a:spLocks/>
          </p:cNvSpPr>
          <p:nvPr/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62400" r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CB33EA-91D6-F140-A440-0A130B2A34DE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A4BD9-BB16-E8B9-D12B-53F936A6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825" y="489227"/>
            <a:ext cx="4341091" cy="2666171"/>
          </a:xfrm>
        </p:spPr>
        <p:txBody>
          <a:bodyPr/>
          <a:lstStyle/>
          <a:p>
            <a:r>
              <a:rPr lang="en-CA"/>
              <a:t>Thank you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11C7DC4-5673-C148-7906-2704986BB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5134" y="4406901"/>
            <a:ext cx="1818217" cy="1358900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419314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BEC5-F64C-B3EE-992A-BC8735749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A0F7B-7F82-7D95-04B2-2AA307576C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46FD39-8156-DC93-3048-A9715DA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</a:t>
            </a:r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3B9DAF1-D7C2-1BE3-E54E-C01F4249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297" y="1412226"/>
            <a:ext cx="8382000" cy="4510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86FE6-9C8C-699F-9D58-6CD2158552D3}"/>
              </a:ext>
            </a:extLst>
          </p:cNvPr>
          <p:cNvSpPr txBox="1"/>
          <p:nvPr/>
        </p:nvSpPr>
        <p:spPr>
          <a:xfrm>
            <a:off x="267858" y="643112"/>
            <a:ext cx="11523308" cy="800219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2.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Downloads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in the this </a:t>
            </a:r>
            <a:r>
              <a:rPr lang="en-US" sz="2000" i="1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 Run-Time Debugging Tool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page.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20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2061D-CA75-A9A0-6923-E4B1E068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A2BD0-7F92-8AD3-212E-E50CA8750C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AABDAA-0B77-D15A-E78E-1108CBD1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412A-F584-A304-0F35-A12C10402091}"/>
              </a:ext>
            </a:extLst>
          </p:cNvPr>
          <p:cNvSpPr txBox="1"/>
          <p:nvPr/>
        </p:nvSpPr>
        <p:spPr>
          <a:xfrm>
            <a:off x="267858" y="643113"/>
            <a:ext cx="11523308" cy="800219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3.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Download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button next to </a:t>
            </a:r>
            <a:r>
              <a:rPr lang="en-US" sz="2000" err="1">
                <a:solidFill>
                  <a:srgbClr val="4C555C"/>
                </a:solidFill>
                <a:latin typeface="Arial" panose="020B0604020202020204"/>
              </a:rPr>
              <a:t>FreeMASTER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tool 3.2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shot of a software&#10;&#10;AI-generated content may be incorrect.">
            <a:extLst>
              <a:ext uri="{FF2B5EF4-FFF2-40B4-BE49-F238E27FC236}">
                <a16:creationId xmlns:a16="http://schemas.microsoft.com/office/drawing/2014/main" id="{0CF8DB5E-92B6-5557-8BC1-B002AA42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11" y="1808155"/>
            <a:ext cx="8122419" cy="38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6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7067D-3708-C761-5392-CB5BCBE9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534E46-07FC-16B4-A9C9-787D1F2E0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59D518-3016-C025-223D-C8EEF4CA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26EE0-F7C2-AE9D-51D3-18722CA7941C}"/>
              </a:ext>
            </a:extLst>
          </p:cNvPr>
          <p:cNvSpPr txBox="1"/>
          <p:nvPr/>
        </p:nvSpPr>
        <p:spPr>
          <a:xfrm>
            <a:off x="267858" y="643113"/>
            <a:ext cx="11523308" cy="800219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4. In 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License Agreement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page, 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I Accept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66137C-8948-2869-AF0F-E9F7B10D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05" y="1438848"/>
            <a:ext cx="9571056" cy="44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1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9E29-FF8A-27EA-17FB-99E9B50A2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5F7A75-A2B5-7B83-F871-74D1AC31A8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485749-8B02-9951-ABE0-39F55D72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AFF72-3FF9-BD30-498D-A636E9CD6243}"/>
              </a:ext>
            </a:extLst>
          </p:cNvPr>
          <p:cNvSpPr txBox="1"/>
          <p:nvPr/>
        </p:nvSpPr>
        <p:spPr>
          <a:xfrm>
            <a:off x="267858" y="643112"/>
            <a:ext cx="11523308" cy="800219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5. If the download does not start automatically, click on 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click here to try again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 link.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1AAAC1-E216-51E8-CF34-1FD57909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6" y="1710914"/>
            <a:ext cx="10500528" cy="361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4E922-DAD9-84EA-2FBB-9CEF9A549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58DAC-05D6-E0D0-73F4-111D47E651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FB1A6A-8552-3012-CE23-ECAD944C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4B872-07C4-9368-D098-10F170D41DFA}"/>
              </a:ext>
            </a:extLst>
          </p:cNvPr>
          <p:cNvSpPr txBox="1"/>
          <p:nvPr/>
        </p:nvSpPr>
        <p:spPr>
          <a:xfrm>
            <a:off x="267858" y="643113"/>
            <a:ext cx="11523308" cy="800219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6. In 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</a:rPr>
              <a:t>File Explorer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pop-up window, save the executable file.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C81277-5688-765A-BD84-D490714D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78" y="1625879"/>
            <a:ext cx="7707087" cy="41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3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6BA95-3634-3FA7-376D-65004CF7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F695D3-D8F7-8066-5AC0-57580ABFA7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0AB506-B9B8-FA17-28AB-DAA00E65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A6690-1D55-3F78-CB31-C1642BD76262}"/>
              </a:ext>
            </a:extLst>
          </p:cNvPr>
          <p:cNvSpPr txBox="1"/>
          <p:nvPr/>
        </p:nvSpPr>
        <p:spPr>
          <a:xfrm>
            <a:off x="267858" y="643113"/>
            <a:ext cx="11523308" cy="800219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609585"/>
            <a:r>
              <a:rPr lang="en-US" sz="2400" b="1">
                <a:solidFill>
                  <a:srgbClr val="4C555C"/>
                </a:solidFill>
                <a:latin typeface="Arial" panose="020B0604020202020204"/>
              </a:rPr>
              <a:t>Installation Steps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  <a:p>
            <a:pPr defTabSz="609585"/>
            <a:r>
              <a:rPr lang="en-US" sz="2000">
                <a:solidFill>
                  <a:srgbClr val="4C555C"/>
                </a:solidFill>
                <a:latin typeface="Arial" panose="020B0604020202020204"/>
              </a:rPr>
              <a:t>7. Open it by double-clicking.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1D5F70-253D-B660-B026-74A63DEF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55" y="1924124"/>
            <a:ext cx="10173957" cy="33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27985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785</Words>
  <Application>Microsoft Office PowerPoint</Application>
  <PresentationFormat>Widescreen</PresentationFormat>
  <Paragraphs>124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ＭＳ Ｐゴシック</vt:lpstr>
      <vt:lpstr>Aptos</vt:lpstr>
      <vt:lpstr>Arial</vt:lpstr>
      <vt:lpstr>Calibri</vt:lpstr>
      <vt:lpstr>Courier New</vt:lpstr>
      <vt:lpstr>McMaster Brighter World Theme</vt:lpstr>
      <vt:lpstr>Installation Guide to FreeMASTER 3.2 </vt:lpstr>
      <vt:lpstr>Installation Guide to FreeMASTER 3.2</vt:lpstr>
      <vt:lpstr>Installation Guide to FreeMASTER 3.2</vt:lpstr>
      <vt:lpstr>Installation Guide to FreeMASTER 3.2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Installation Guide to FreeMASTER 3.2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Tridib Banik</dc:creator>
  <cp:lastModifiedBy>Tridib Banik</cp:lastModifiedBy>
  <cp:revision>4</cp:revision>
  <dcterms:created xsi:type="dcterms:W3CDTF">2025-07-28T17:52:03Z</dcterms:created>
  <dcterms:modified xsi:type="dcterms:W3CDTF">2025-08-30T17:42:29Z</dcterms:modified>
</cp:coreProperties>
</file>